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2" r:id="rId2"/>
    <p:sldId id="265" r:id="rId3"/>
    <p:sldId id="264" r:id="rId4"/>
    <p:sldId id="259" r:id="rId5"/>
    <p:sldId id="266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5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76703" y="6453336"/>
            <a:ext cx="5637010" cy="234047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г. Ханты-Мансийск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4361" y="404664"/>
            <a:ext cx="8928992" cy="3024337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Times New Roman" pitchFamily="18" charset="0"/>
              </a:rPr>
              <a:t>Эпизоотическое благополучие и обеспечение качества и безопасности мясной продукции северного оленеводства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87129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3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1113"/>
            <a:ext cx="8928992" cy="4295775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388695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itchFamily="18" charset="0"/>
                <a:ea typeface="Calibri"/>
              </a:rPr>
              <a:t>Ветеринарно-профилактические </a:t>
            </a:r>
            <a:r>
              <a:rPr lang="ru-RU" sz="2000" b="1" dirty="0" smtClean="0">
                <a:latin typeface="Georgia" pitchFamily="18" charset="0"/>
                <a:ea typeface="Calibri"/>
              </a:rPr>
              <a:t>мероприятия</a:t>
            </a:r>
            <a:endParaRPr lang="ru-RU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/>
          <a:stretch/>
        </p:blipFill>
        <p:spPr bwMode="auto">
          <a:xfrm>
            <a:off x="251520" y="-22356"/>
            <a:ext cx="3154830" cy="2366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C:\Users\ПК\Desktop\доклад в Белоярский\Новая папка\kRfa58UK85Q-1024x6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-1188" r="7837" b="1188"/>
          <a:stretch/>
        </p:blipFill>
        <p:spPr bwMode="auto">
          <a:xfrm>
            <a:off x="4499992" y="-216562"/>
            <a:ext cx="3303160" cy="2646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7" name="Picture 5" descr="C:\Users\ПК\Desktop\доклад в Белоярский\Новая папка\DSC05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74" y="2132856"/>
            <a:ext cx="3451326" cy="2367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8" name="Picture 6" descr="C:\Users\ПК\Desktop\доклад в Белоярский\Новая папка\DSC05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97" y="2276872"/>
            <a:ext cx="3255399" cy="235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C:\Users\ПК\Desktop\доклад в Белоярский\Новая папка\SDC140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/>
          <a:stretch/>
        </p:blipFill>
        <p:spPr bwMode="auto">
          <a:xfrm>
            <a:off x="755576" y="4412616"/>
            <a:ext cx="3451529" cy="2304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9" name="Picture 7" descr="C:\Users\ПК\Desktop\доклад в Белоярский\SDC140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4100" r="3724" b="2715"/>
          <a:stretch/>
        </p:blipFill>
        <p:spPr bwMode="auto">
          <a:xfrm>
            <a:off x="5220072" y="4374639"/>
            <a:ext cx="3355892" cy="221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567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580" y="87153"/>
            <a:ext cx="8904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Вспышка сибирской язвы в Ямало-Ненецком </a:t>
            </a:r>
            <a:r>
              <a:rPr lang="ru-RU" b="1" dirty="0">
                <a:latin typeface="Georgia" pitchFamily="18" charset="0"/>
              </a:rPr>
              <a:t>автономном </a:t>
            </a:r>
            <a:r>
              <a:rPr lang="ru-RU" b="1" dirty="0" smtClean="0">
                <a:latin typeface="Georgia" pitchFamily="18" charset="0"/>
              </a:rPr>
              <a:t>округе 2016 год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9218" name="Picture 2" descr="C:\Users\ПК\Desktop\доклад в Белоярский\147261754285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4"/>
          <a:stretch/>
        </p:blipFill>
        <p:spPr bwMode="auto">
          <a:xfrm>
            <a:off x="132490" y="705628"/>
            <a:ext cx="2808579" cy="230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доклад в Белоярский\yamal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-836"/>
          <a:stretch/>
        </p:blipFill>
        <p:spPr bwMode="auto">
          <a:xfrm>
            <a:off x="5975648" y="705628"/>
            <a:ext cx="3168352" cy="230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К\Desktop\доклад в Белоярский\maxresdefault-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3" y="1268760"/>
            <a:ext cx="2895624" cy="231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К\Desktop\доклад в Белоярский\IMG_20160820_112124-1024x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14347" r="19784"/>
          <a:stretch/>
        </p:blipFill>
        <p:spPr bwMode="auto">
          <a:xfrm>
            <a:off x="3128359" y="3789040"/>
            <a:ext cx="2701637" cy="257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К\Desktop\доклад в Белоярский\Новая папка\IMG_20160820_142054-1024x7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" t="-3164" r="8826" b="3164"/>
          <a:stretch/>
        </p:blipFill>
        <p:spPr bwMode="auto">
          <a:xfrm>
            <a:off x="0" y="4149080"/>
            <a:ext cx="311709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ПК\Desktop\доклад в Белоярский\image-1024x7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31" y="4149080"/>
            <a:ext cx="3284678" cy="261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5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В оленеводческих хозяйствах выявляются случаи заражения северных оленей </a:t>
            </a:r>
            <a:r>
              <a:rPr lang="ru-RU" b="1" dirty="0">
                <a:latin typeface="Georgia" pitchFamily="18" charset="0"/>
              </a:rPr>
              <a:t>цистицеркозом (финнозами), эхинококкозами</a:t>
            </a:r>
            <a:r>
              <a:rPr lang="ru-RU" dirty="0">
                <a:latin typeface="Georgia" pitchFamily="18" charset="0"/>
              </a:rPr>
              <a:t>.</a:t>
            </a:r>
          </a:p>
        </p:txBody>
      </p:sp>
      <p:pic>
        <p:nvPicPr>
          <p:cNvPr id="10243" name="Picture 3" descr="C:\Users\ПК\Desktop\доклад в Белоярский\Alveokokkoz_pecheni_1-300x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76" y="953518"/>
            <a:ext cx="2952328" cy="272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К\Desktop\доклад в Белоярский\SNC0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47" y="3866593"/>
            <a:ext cx="3847121" cy="28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ПК\Desktop\доклад в Белоярский\SNC0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6"/>
          <a:stretch/>
        </p:blipFill>
        <p:spPr bwMode="auto">
          <a:xfrm>
            <a:off x="179512" y="924922"/>
            <a:ext cx="2957264" cy="281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83183"/>
            <a:ext cx="4962128" cy="279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18897"/>
          <a:stretch/>
        </p:blipFill>
        <p:spPr bwMode="auto">
          <a:xfrm>
            <a:off x="6124414" y="908720"/>
            <a:ext cx="2976154" cy="277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2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978" y="155848"/>
            <a:ext cx="610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Электронная идентификация северных оленей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1268" name="Picture 4" descr="C:\Users\ПК\Desktop\доклад в Белоярский\пнк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5180"/>
            <a:ext cx="8352928" cy="618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4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8900"/>
            <a:ext cx="4572000" cy="27546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8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endParaRPr lang="ru-RU" sz="800" b="1" dirty="0" smtClean="0">
              <a:latin typeface="Georgia" pitchFamily="18" charset="0"/>
            </a:endParaRPr>
          </a:p>
          <a:p>
            <a:pPr algn="just"/>
            <a:r>
              <a:rPr lang="ru-RU" sz="1500" b="1" dirty="0" smtClean="0">
                <a:latin typeface="Georgia" pitchFamily="18" charset="0"/>
              </a:rPr>
              <a:t>        «</a:t>
            </a:r>
            <a:r>
              <a:rPr lang="ru-RU" sz="1500" b="1" dirty="0">
                <a:latin typeface="Georgia" pitchFamily="18" charset="0"/>
              </a:rPr>
              <a:t>Снабжение чипами и паспортами всего поголовья оленей — одно из направлений развития этой сферы деятельности КМНС. В течение 2014 и 2015 годов нужно отработать механизм </a:t>
            </a:r>
            <a:r>
              <a:rPr lang="ru-RU" sz="1500" b="1" dirty="0" err="1">
                <a:latin typeface="Georgia" pitchFamily="18" charset="0"/>
              </a:rPr>
              <a:t>чипирования</a:t>
            </a:r>
            <a:r>
              <a:rPr lang="ru-RU" sz="1500" b="1" dirty="0">
                <a:latin typeface="Georgia" pitchFamily="18" charset="0"/>
              </a:rPr>
              <a:t> молодняка. Это позволит, в частности, обеспечить полный учет и страхование оленей, охватить ветеринарными мероприятиями все поголовье и исключит возможность подделки продукции».</a:t>
            </a:r>
            <a:endParaRPr lang="ru-RU" sz="1500" dirty="0">
              <a:latin typeface="Georgia" pitchFamily="18" charset="0"/>
            </a:endParaRPr>
          </a:p>
        </p:txBody>
      </p:sp>
      <p:pic>
        <p:nvPicPr>
          <p:cNvPr id="13314" name="Picture 2" descr="C:\Users\ПК\Desktop\доклад в Белоярский\406ed877744bfc76eab9ae65adabbd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5344"/>
            <a:ext cx="2597787" cy="258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284984"/>
            <a:ext cx="8424936" cy="370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       Электронное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мечение животных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заключается в идентификации животных с помощью радиочастотных устройств (микрочипов, бирок), содержащих уникальный цифровой код.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1B1B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 smtClean="0">
                <a:solidFill>
                  <a:srgbClr val="1B1B1B"/>
                </a:solidFill>
                <a:latin typeface="Times New Roman"/>
                <a:ea typeface="Times New Roman"/>
              </a:rPr>
              <a:t>       </a:t>
            </a:r>
            <a:r>
              <a:rPr lang="ru-RU" sz="1600" b="1" dirty="0" smtClean="0">
                <a:solidFill>
                  <a:srgbClr val="1B1B1B"/>
                </a:solidFill>
                <a:latin typeface="Times New Roman"/>
                <a:ea typeface="Times New Roman"/>
              </a:rPr>
              <a:t>Радиочастотная </a:t>
            </a:r>
            <a:r>
              <a:rPr lang="ru-RU" sz="1600" b="1" dirty="0">
                <a:solidFill>
                  <a:srgbClr val="1B1B1B"/>
                </a:solidFill>
                <a:latin typeface="Times New Roman"/>
                <a:ea typeface="Times New Roman"/>
              </a:rPr>
              <a:t>идентификация </a:t>
            </a:r>
            <a:r>
              <a:rPr lang="ru-RU" sz="1600" dirty="0">
                <a:solidFill>
                  <a:srgbClr val="1B1B1B"/>
                </a:solidFill>
                <a:latin typeface="Times New Roman"/>
                <a:ea typeface="Times New Roman"/>
              </a:rPr>
              <a:t>– одна из передовых и перспективных технологий, она позволяет производить беспроводную запись и чтение информации с микрочипов. Этот метод идентификации позволяет вести стопроцентный учет поголовья, дает возможность следить за здоровьем стада</a:t>
            </a:r>
            <a:r>
              <a:rPr lang="ru-RU" sz="1600" dirty="0" smtClean="0">
                <a:solidFill>
                  <a:srgbClr val="1B1B1B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   На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01.01.2018 года ушные электронные метки установлены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33 639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головам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северных оленей. </a:t>
            </a: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   Работа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по электронному мечению северных оленей в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Ханты-Мансийском автономном округе-Югре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продолжается.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059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доклад в Белоярский\кп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5" y="258060"/>
            <a:ext cx="8508437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9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08250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647" y="491188"/>
            <a:ext cx="90121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СПАСИБО ЗА ВНИМАНИЕ!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332656"/>
            <a:ext cx="7488832" cy="6186309"/>
          </a:xfrm>
          <a:prstGeom prst="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  <a:effectLst>
            <a:glow rad="139700">
              <a:schemeClr val="bg2">
                <a:lumMod val="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Georgia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       Эпизоотия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- широко распространенная инфекционная болезнь, обычно регистрируемая на данной территории. Эпизоотия - это «эпидемия у животных».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Эпизоотология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, или ветеринарная эпидемиология - самостоятельное звено ветеринарной медицины - наука, изучающая эпизоотия, проявление эпизоотического процесса во время этого заражения, поражает большое количество животных, изучает объективные закономерности, проявления, распространение и угасания эпизоотий (инфекционных болезней) и на этой основе разрабатывает методы профилактики и меры борьбы с ними. Задачей является недопущение, профилактика или ликвидация эпизоотий.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Эпизоотическое </a:t>
            </a:r>
            <a:r>
              <a:rPr lang="ru-RU" b="1" dirty="0">
                <a:solidFill>
                  <a:srgbClr val="000000"/>
                </a:solidFill>
                <a:latin typeface="Georgia"/>
              </a:rPr>
              <a:t>благополучие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- отсутствие на определенной территории заразных и иных болезней животных.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Эпизоотическое </a:t>
            </a:r>
            <a:r>
              <a:rPr lang="ru-RU" b="1" dirty="0">
                <a:solidFill>
                  <a:srgbClr val="000000"/>
                </a:solidFill>
                <a:latin typeface="Georgia"/>
              </a:rPr>
              <a:t>состояние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- ветеринарно-санитарная обстановка на определенной территории в определенное время, характеризуя наличие животных, их распространение и уровень заболеваемости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25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2230" y="2782611"/>
            <a:ext cx="727280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Поголовье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северных оленей в разрезе районов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Ханты-Мансийского автономного округа – Югры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по состоянию на 01 января 2018 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5" y="350687"/>
            <a:ext cx="836749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Поголовье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северных оленей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в Ханты-Мансийском автономном округе – Югре по состоянию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1 января за период с 2012 по 2018 г.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6" y="1650115"/>
            <a:ext cx="7697336" cy="8315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101600">
              <a:schemeClr val="bg2">
                <a:lumMod val="75000"/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2" y="4005064"/>
            <a:ext cx="7729563" cy="2520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101600">
              <a:schemeClr val="bg2">
                <a:lumMod val="75000"/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592288" cy="3058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235527" y="558420"/>
            <a:ext cx="2680289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Сибирская язва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51520" y="1556792"/>
            <a:ext cx="266429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Бруцеллез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1520" y="2553079"/>
            <a:ext cx="2715072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Бешенство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51520" y="3573016"/>
            <a:ext cx="273808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Эдемагеноз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6171760" y="533237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Э</a:t>
            </a:r>
            <a:r>
              <a:rPr lang="ru-RU" sz="2200" b="1" dirty="0" smtClean="0">
                <a:solidFill>
                  <a:srgbClr val="FF0000"/>
                </a:solidFill>
              </a:rPr>
              <a:t>хинококкоз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 flipH="1">
            <a:off x="6157905" y="1630969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Финноз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6134063" y="2708920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Цефеномиоз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6157905" y="372208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Цистицеркоз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6108975" y="480220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Д</a:t>
            </a:r>
            <a:r>
              <a:rPr lang="ru-RU" sz="2200" b="1" dirty="0" smtClean="0">
                <a:solidFill>
                  <a:srgbClr val="FF0000"/>
                </a:solidFill>
              </a:rPr>
              <a:t>иктиокаулез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51520" y="4725144"/>
            <a:ext cx="2715072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Некробактериоз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51520" y="5805264"/>
            <a:ext cx="273808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Незаразные болезни, травмы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 flipH="1">
            <a:off x="6108975" y="580526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Мониезиоз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1" y="85335"/>
            <a:ext cx="5065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Заболевания северных оленей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938" y="147990"/>
            <a:ext cx="5083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Паразитарные болезни северных оленей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К\Desktop\доклад в Белоярский\IMG_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" y="536164"/>
            <a:ext cx="2758664" cy="1884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ПК\Desktop\доклад в Белоярский\IMG_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5" y="536163"/>
            <a:ext cx="2823390" cy="188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ПК\Desktop\доклад в Белоярский\Gasterophilus intestina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3" y="566701"/>
            <a:ext cx="2818821" cy="184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ПК\Desktop\доклад в Белоярский\IMG_0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" y="2614397"/>
            <a:ext cx="2746484" cy="189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ПК\Desktop\доклад в Белоярский\IMG_0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64" y="2646919"/>
            <a:ext cx="2846221" cy="1862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C:\Users\ПК\Desktop\доклад в Белоярский\P51400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3" y="2647167"/>
            <a:ext cx="2818821" cy="1861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C:\Users\ПК\Desktop\доклад в Белоярский\P51400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" y="4660695"/>
            <a:ext cx="2787907" cy="2090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1" name="Picture 9" descr="C:\Users\ПК\Desktop\доклад в Белоярский\6555072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14" y="4645167"/>
            <a:ext cx="2880320" cy="2106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C:\Users\ПК\Desktop\доклад в Белоярский\IMG_08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0" y="4695471"/>
            <a:ext cx="2818821" cy="2036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960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Ð¿Ð¸Ð·Ð¾Ð¾ÑÐ¸ÑÐµÑÐºÐ°Ñ ÑÐ¸ÑÑÐ°ÑÐ¸Ñ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680520" cy="3828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tx2">
                <a:lumMod val="75000"/>
                <a:alpha val="6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7" y="332656"/>
            <a:ext cx="3496102" cy="432285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Times New Roman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2008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году  из 7 319 голов северных оленей, выявлено 113 голов положительно реагирующих на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бруцеллез  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(Березовский район).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Times New Roman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2009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году из 6 668 голов северных оленей, выявлено 32 головы положительно реагирующих на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бруцеллез 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(Березовский район).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2012 г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оду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2 случая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бешенства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у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диких лис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Сургутском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 и Нефтеюганском районах.	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В </a:t>
            </a:r>
            <a:r>
              <a:rPr lang="ru-RU" sz="1500" b="1" dirty="0" smtClean="0">
                <a:latin typeface="Times New Roman"/>
                <a:ea typeface="Calibri"/>
                <a:cs typeface="Times New Roman"/>
              </a:rPr>
              <a:t>2013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году </a:t>
            </a:r>
            <a:r>
              <a:rPr lang="ru-RU" sz="1500" b="1" dirty="0" smtClean="0">
                <a:latin typeface="Times New Roman"/>
                <a:ea typeface="Calibri"/>
                <a:cs typeface="Times New Roman"/>
              </a:rPr>
              <a:t>6 случаев бешенства у диких лис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: 2 в Ханты-Мансийском районе, 2 </a:t>
            </a:r>
            <a:r>
              <a:rPr lang="ru-RU" sz="1500" dirty="0" err="1" smtClean="0">
                <a:latin typeface="Times New Roman"/>
                <a:ea typeface="Calibri"/>
                <a:cs typeface="Times New Roman"/>
              </a:rPr>
              <a:t>Сургутском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районе, 1 в Белоярском районе, 1 в Нижневартовском районе.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236" y="4869160"/>
            <a:ext cx="8802546" cy="168507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В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2014 году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случай бешенства у дикой лисы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Белоярский 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район, </a:t>
            </a: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случай бешенства у северного оленя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Сургутский район. 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В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2016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году 24 головы </a:t>
            </a:r>
            <a:r>
              <a:rPr lang="ru-RU" sz="15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оленегонные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собаки положительно реагирующие на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бруцеллез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(Белоярский район). 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        За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первый квартал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2018 года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выявлено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4 случая бешенства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в </a:t>
            </a:r>
            <a:r>
              <a:rPr lang="ru-RU" sz="1500" dirty="0" err="1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Кондинском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районе, во 2 квартале 2018 года в 1 случай в Ханты-Мансийском районе.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55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3" y="3206325"/>
            <a:ext cx="2736304" cy="3557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84984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" y="727689"/>
            <a:ext cx="9058975" cy="2269263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219998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Диагностические исследования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344644"/>
              </p:ext>
            </p:extLst>
          </p:nvPr>
        </p:nvGraphicFramePr>
        <p:xfrm>
          <a:off x="107504" y="1340768"/>
          <a:ext cx="8827073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Лист" r:id="rId3" imgW="6324781" imgH="3095505" progId="Excel.Sheet.12">
                  <p:embed/>
                </p:oleObj>
              </mc:Choice>
              <mc:Fallback>
                <p:oleObj name="Лист" r:id="rId3" imgW="6324781" imgH="30955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340768"/>
                        <a:ext cx="8827073" cy="4320480"/>
                      </a:xfrm>
                      <a:prstGeom prst="rect">
                        <a:avLst/>
                      </a:prstGeom>
                      <a:ln w="38100">
                        <a:solidFill>
                          <a:schemeClr val="bg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36953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Georgia" pitchFamily="18" charset="0"/>
              </a:rPr>
              <a:t>Пораженность северных оленей возбудителями инвазионных заболеваний в разрезе районо (2017г.).</a:t>
            </a:r>
          </a:p>
        </p:txBody>
      </p:sp>
    </p:spTree>
    <p:extLst>
      <p:ext uri="{BB962C8B-B14F-4D97-AF65-F5344CB8AC3E}">
        <p14:creationId xmlns:p14="http://schemas.microsoft.com/office/powerpoint/2010/main" val="423183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" y="720871"/>
            <a:ext cx="28591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" y="3933056"/>
            <a:ext cx="2889417" cy="232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4" y="4563023"/>
            <a:ext cx="2982194" cy="217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3" y="3933056"/>
            <a:ext cx="2711568" cy="232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50" y="77122"/>
            <a:ext cx="3049284" cy="216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81" y="764704"/>
            <a:ext cx="2692906" cy="241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55" y="2409275"/>
            <a:ext cx="3011812" cy="213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7403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349</TotalTime>
  <Words>324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Calibri</vt:lpstr>
      <vt:lpstr>Georgia</vt:lpstr>
      <vt:lpstr>Times New Roman</vt:lpstr>
      <vt:lpstr>Trebuchet MS</vt:lpstr>
      <vt:lpstr>Воздушный поток</vt:lpstr>
      <vt:lpstr>Лист</vt:lpstr>
      <vt:lpstr>Эпизоотическое благополучие и обеспечение качества и безопасности мясной продукции северного оленеводства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Эльвира</cp:lastModifiedBy>
  <cp:revision>44</cp:revision>
  <dcterms:created xsi:type="dcterms:W3CDTF">2018-09-15T19:26:28Z</dcterms:created>
  <dcterms:modified xsi:type="dcterms:W3CDTF">2018-10-01T06:36:55Z</dcterms:modified>
</cp:coreProperties>
</file>