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1"/>
  </p:notesMasterIdLst>
  <p:sldIdLst>
    <p:sldId id="256" r:id="rId2"/>
    <p:sldId id="286" r:id="rId3"/>
    <p:sldId id="288" r:id="rId4"/>
    <p:sldId id="289" r:id="rId5"/>
    <p:sldId id="290" r:id="rId6"/>
    <p:sldId id="291" r:id="rId7"/>
    <p:sldId id="292" r:id="rId8"/>
    <p:sldId id="294" r:id="rId9"/>
    <p:sldId id="295" r:id="rId10"/>
    <p:sldId id="293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84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82BCF7-BC79-489D-9803-EE456EFF5D4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D83854-4EE2-4738-AF67-A250734D0BC4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>
              <a:latin typeface="Georgia" pitchFamily="18" charset="0"/>
            </a:rPr>
            <a:t>СПАСИБО ЗА ВНИМАНИЕ!</a:t>
          </a:r>
          <a:endParaRPr lang="ru-RU" dirty="0">
            <a:latin typeface="Georgia" pitchFamily="18" charset="0"/>
          </a:endParaRPr>
        </a:p>
      </dgm:t>
    </dgm:pt>
    <dgm:pt modelId="{0FD85227-FE09-40FC-873D-E5CD20BD9845}" type="parTrans" cxnId="{4E346930-831A-4862-86A2-8D30A9012AE0}">
      <dgm:prSet/>
      <dgm:spPr/>
      <dgm:t>
        <a:bodyPr/>
        <a:lstStyle/>
        <a:p>
          <a:endParaRPr lang="ru-RU"/>
        </a:p>
      </dgm:t>
    </dgm:pt>
    <dgm:pt modelId="{1155480B-0B79-41E8-8815-08081DDF6F1D}" type="sibTrans" cxnId="{4E346930-831A-4862-86A2-8D30A9012AE0}">
      <dgm:prSet/>
      <dgm:spPr/>
      <dgm:t>
        <a:bodyPr/>
        <a:lstStyle/>
        <a:p>
          <a:endParaRPr lang="ru-RU"/>
        </a:p>
      </dgm:t>
    </dgm:pt>
    <dgm:pt modelId="{A76EF584-2D5D-4679-835C-D1FEEBE68537}" type="pres">
      <dgm:prSet presAssocID="{A382BCF7-BC79-489D-9803-EE456EFF5D4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7412D6-37FC-4FB1-9860-AEEF237780F7}" type="pres">
      <dgm:prSet presAssocID="{01D83854-4EE2-4738-AF67-A250734D0BC4}" presName="composite" presStyleCnt="0"/>
      <dgm:spPr/>
    </dgm:pt>
    <dgm:pt modelId="{48A60629-BB5E-4DDF-B090-B4C4CC7C58B4}" type="pres">
      <dgm:prSet presAssocID="{01D83854-4EE2-4738-AF67-A250734D0BC4}" presName="imgShp" presStyleLbl="fgImgPlace1" presStyleIdx="0" presStyleCnt="1" custLinFactX="-26453" custLinFactNeighborX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</dgm:pt>
    <dgm:pt modelId="{B4E2A78B-8E76-4ACB-B3F2-5A5F5CB2AAB6}" type="pres">
      <dgm:prSet presAssocID="{01D83854-4EE2-4738-AF67-A250734D0BC4}" presName="txShp" presStyleLbl="node1" presStyleIdx="0" presStyleCnt="1" custScaleX="138462" custLinFactNeighborX="5644" custLinFactNeighborY="6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FAEA80-011B-484E-B87B-E37808F1E3B9}" type="presOf" srcId="{01D83854-4EE2-4738-AF67-A250734D0BC4}" destId="{B4E2A78B-8E76-4ACB-B3F2-5A5F5CB2AAB6}" srcOrd="0" destOrd="0" presId="urn:microsoft.com/office/officeart/2005/8/layout/vList3#1"/>
    <dgm:cxn modelId="{F8668862-6D65-4CCF-83CC-A110F2F4A117}" type="presOf" srcId="{A382BCF7-BC79-489D-9803-EE456EFF5D4F}" destId="{A76EF584-2D5D-4679-835C-D1FEEBE68537}" srcOrd="0" destOrd="0" presId="urn:microsoft.com/office/officeart/2005/8/layout/vList3#1"/>
    <dgm:cxn modelId="{4E346930-831A-4862-86A2-8D30A9012AE0}" srcId="{A382BCF7-BC79-489D-9803-EE456EFF5D4F}" destId="{01D83854-4EE2-4738-AF67-A250734D0BC4}" srcOrd="0" destOrd="0" parTransId="{0FD85227-FE09-40FC-873D-E5CD20BD9845}" sibTransId="{1155480B-0B79-41E8-8815-08081DDF6F1D}"/>
    <dgm:cxn modelId="{792D9361-3CF4-491D-B54F-1026DC893850}" type="presParOf" srcId="{A76EF584-2D5D-4679-835C-D1FEEBE68537}" destId="{C07412D6-37FC-4FB1-9860-AEEF237780F7}" srcOrd="0" destOrd="0" presId="urn:microsoft.com/office/officeart/2005/8/layout/vList3#1"/>
    <dgm:cxn modelId="{0D44D2F7-2B68-4A0B-BF86-B625994D9E8A}" type="presParOf" srcId="{C07412D6-37FC-4FB1-9860-AEEF237780F7}" destId="{48A60629-BB5E-4DDF-B090-B4C4CC7C58B4}" srcOrd="0" destOrd="0" presId="urn:microsoft.com/office/officeart/2005/8/layout/vList3#1"/>
    <dgm:cxn modelId="{F29617BA-1FA9-4F89-B137-77C8D16E5AB5}" type="presParOf" srcId="{C07412D6-37FC-4FB1-9860-AEEF237780F7}" destId="{B4E2A78B-8E76-4ACB-B3F2-5A5F5CB2AAB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2A78B-8E76-4ACB-B3F2-5A5F5CB2AAB6}">
      <dsp:nvSpPr>
        <dsp:cNvPr id="0" name=""/>
        <dsp:cNvSpPr/>
      </dsp:nvSpPr>
      <dsp:spPr>
        <a:xfrm rot="10800000">
          <a:off x="677729" y="0"/>
          <a:ext cx="8088962" cy="1224136"/>
        </a:xfrm>
        <a:prstGeom prst="homePlate">
          <a:avLst/>
        </a:prstGeom>
        <a:solidFill>
          <a:schemeClr val="accent1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9810" tIns="140970" rIns="263144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Georgia" pitchFamily="18" charset="0"/>
            </a:rPr>
            <a:t>СПАСИБО ЗА ВНИМАНИЕ!</a:t>
          </a:r>
          <a:endParaRPr lang="ru-RU" sz="3700" kern="1200" dirty="0">
            <a:latin typeface="Georgia" pitchFamily="18" charset="0"/>
          </a:endParaRPr>
        </a:p>
      </dsp:txBody>
      <dsp:txXfrm rot="10800000">
        <a:off x="983763" y="0"/>
        <a:ext cx="7782928" cy="1224136"/>
      </dsp:txXfrm>
    </dsp:sp>
    <dsp:sp modelId="{48A60629-BB5E-4DDF-B090-B4C4CC7C58B4}">
      <dsp:nvSpPr>
        <dsp:cNvPr id="0" name=""/>
        <dsp:cNvSpPr/>
      </dsp:nvSpPr>
      <dsp:spPr>
        <a:xfrm>
          <a:off x="0" y="0"/>
          <a:ext cx="1224136" cy="122413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89107-EDFA-4475-B673-0E4EB9130BA8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AA1BD-0204-4409-B77A-C1F6A34D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41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A1BD-0204-4409-B77A-C1F6A34D443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9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13" Type="http://schemas.openxmlformats.org/officeDocument/2006/relationships/image" Target="../media/image63.jpe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12" Type="http://schemas.openxmlformats.org/officeDocument/2006/relationships/image" Target="../media/image6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pn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109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10" Type="http://schemas.openxmlformats.org/officeDocument/2006/relationships/image" Target="../media/image19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04" y="89315"/>
            <a:ext cx="2264180" cy="2276672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0" y="2500306"/>
            <a:ext cx="9144000" cy="21852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285728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Бюджетное учреждение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«Ветеринарный центр»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28662" y="3429000"/>
            <a:ext cx="785818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 ДЕЙСТВИЙ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ПОДОЗРЕНИИ И ВЫЯВЛЕНИИ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АФРИКАНСКОЙ ЧУМЫ СВИНЕЙ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Ханты-Мансийск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4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ТЕХНИЧЕСКАЯ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ТЕХНИЧЕСКАЯ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ПК\Desktop\презентация ачс\depositphotos_36896353-stock-photo-construction-work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249" y="785679"/>
            <a:ext cx="1119584" cy="1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ПК\Desktop\презентация ачс\610002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5989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К\Desktop\презентация ачс\15319980-3d-man-with-station-surveying-isolated-on-whit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60" t="342" r="20448" b="-342"/>
          <a:stretch/>
        </p:blipFill>
        <p:spPr bwMode="auto">
          <a:xfrm>
            <a:off x="8172242" y="3521676"/>
            <a:ext cx="827586" cy="144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К\Desktop\презентация ачс\5094400-3d-worker-pushing-a-wheelbarrow-with-brick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49005"/>
            <a:ext cx="1126864" cy="112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4793" y="4130833"/>
            <a:ext cx="1058715" cy="131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C:\Users\ПК\Desktop\презентация ачс\486a27f221e7792994c216c7483b43d1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873" y="786511"/>
            <a:ext cx="2062522" cy="16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ПК\Desktop\презентация ачс\26043329-3d-white-people-White-delivery-truck-with-blank-sides-ready-for-custom-text-Stock-Phot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5656" y="3252165"/>
            <a:ext cx="2050576" cy="153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Картинки по запросу огонь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7031" y="3115819"/>
            <a:ext cx="1640582" cy="102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 descr="C:\Users\ПК\Desktop\презентация ачс\9191407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4447" y="785680"/>
            <a:ext cx="1240879" cy="15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ПК\Desktop\презентация ачс\i (3)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3" b="8162"/>
          <a:stretch/>
        </p:blipFill>
        <p:spPr bwMode="auto">
          <a:xfrm>
            <a:off x="4190257" y="4130833"/>
            <a:ext cx="1384190" cy="141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2278431"/>
            <a:ext cx="264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Надежное ограждение и изоляция очага инфекции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5198" y="2324596"/>
            <a:ext cx="1401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Обеспечение санитарного и пропускного режима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944" y="5545639"/>
            <a:ext cx="3073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Механическая очистка территории (предприятия, фермы, дворы)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22892"/>
            <a:ext cx="17625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Транспортировка убитых свиней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Доставка свиней на место захоронения (сжигания), доставка горючих материалов, раскладка трупов животных, учет уничтоженных, захороненных животных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4960" y="2278431"/>
            <a:ext cx="2790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Подготовка места захоронения или сжигания (рытье земляной траншеи, закрытие земляной траншеи, огораживание)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9619" y="227175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Ликвидация ветхих построек и ограждений, кустарников, деревьев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5734" y="3222892"/>
            <a:ext cx="21865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Специальные работы, требующие обеспечения противопожарной безопасности и ветеринарно-санитарного режима (совместно с другими группами)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5507" y="5038774"/>
            <a:ext cx="2929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Техническая помощь Ветеринарной группе в организации и контроле убоя животных бескровным методом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техническая помощь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80" t="11098" r="15751" b="7115"/>
          <a:stretch/>
        </p:blipFill>
        <p:spPr bwMode="auto">
          <a:xfrm>
            <a:off x="8288555" y="5154609"/>
            <a:ext cx="855445" cy="6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67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ВЕТЕРИНАРНАЯ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ВЕТЕРИНАРНАЯ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Users\ПК\Desktop\презентация ачс\veterinary-stock-image-1116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200" y="926858"/>
            <a:ext cx="1737910" cy="196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ПК\Desktop\презентация ачс\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26" t="4937" b="4937"/>
          <a:stretch/>
        </p:blipFill>
        <p:spPr bwMode="auto">
          <a:xfrm>
            <a:off x="7092280" y="827584"/>
            <a:ext cx="1774448" cy="245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ПК\Desktop\презентация ачс\7839596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437" y="4045331"/>
            <a:ext cx="1694464" cy="132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nau-ra.ru/netcat_files/2884_12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00" y="4078412"/>
            <a:ext cx="1958536" cy="138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www.dezuslugi.ru/img/dezinfekciy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4601" y="1164514"/>
            <a:ext cx="2561822" cy="238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ДЕЗИНФЕКЦИЯ ЗНА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36757"/>
            <a:ext cx="2750624" cy="180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200" y="2890497"/>
            <a:ext cx="323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Контроль за выполнением ветеринарно-санитарного режима в очаге инфекции, неблагополучном пункте, угрожаемой зоне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9204" y="3232738"/>
            <a:ext cx="2750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Проведение работ по отчуждению и бескровному убою животных в очаге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3872201"/>
            <a:ext cx="2147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Выполнение комплекса мер по уничтожению и захоронению убитых животных в очаге инфекции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7209" y="5763080"/>
            <a:ext cx="3190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Проведение дезинфекционных работ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744" y="5609192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Контроль (определение) качества дезинфекции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1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ВЕТЕРИНАРНО-САНИТАРНАЯ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ВЕТЕРИНАРНО-САНИТАРНАЯ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www.diastream.ru/frontend/web/files/pictures/chimiee%281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5031" y="718916"/>
            <a:ext cx="301153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images.ru.prom.st/228989846_w640_h2048_29_76ff.jpg?PIMAGE_ID=2289898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03" y="718916"/>
            <a:ext cx="2807743" cy="267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averon54.ru/images/event/tmb_vvrdhLv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289" y="3042483"/>
            <a:ext cx="3769664" cy="240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mirios.n-web.pp.ua/image/cache/catalog/oborudovaniedljadezinsekcii/cx24-500x5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78" b="9584"/>
          <a:stretch/>
        </p:blipFill>
        <p:spPr bwMode="auto">
          <a:xfrm>
            <a:off x="142844" y="3265714"/>
            <a:ext cx="3682019" cy="20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://st26.stblizko.ru/images/product/115/763/503_mediu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794" y="869581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1" y="5447669"/>
            <a:ext cx="607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Проведение санитарных мероприятий по дезинфекционной обработке транспорта и людей на контрольно-пропускных пунктах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1036" y="287428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Проведение санитарной обработки спецодежды и персонала, участвовавшего в ликвидации животных в очаге инфекции, неблагополучном пункте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2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ПРЕДСТАВИТЕЛЕЙ ОРГАНОВ ВНУТРЕННИХ ДЕЛ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ПРЕДСТАВИТЕЛЕЙ ОРГАНОВ ВНУТРЕННИХ ДЕЛ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C:\Users\ПК\Desktop\презентация ачс\depositphotos_68145529-stock-illustration-officer-custom-control-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908720"/>
            <a:ext cx="237860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ПК\Desktop\презентация ачс\depositphotos_13433808-3d-small-person-in-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33" y="3807408"/>
            <a:ext cx="1519239" cy="20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ПК\Desktop\презентация ачс\man-sto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082" y="810103"/>
            <a:ext cx="1837091" cy="183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ПК\Desktop\презентация ачс\tablichka-punkt-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1460" y="4088960"/>
            <a:ext cx="2395466" cy="159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ПК\Desktop\презентация ачс\18371877-3d-small-person-with-a-shield-near-the-Castle-3d-image-White--Stock-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1766" y="2908804"/>
            <a:ext cx="1979371" cy="19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Картинки по запросу ач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3857" y="833264"/>
            <a:ext cx="3114776" cy="23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618" y="5679170"/>
            <a:ext cx="3744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Досмотр на охранно-карантинных постах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6005" y="2647194"/>
            <a:ext cx="243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Контроль за выполнением пропускного режима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10" y="3366355"/>
            <a:ext cx="3816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Недопущение проникновения посторонних лиц в неблагополучный пункт и очаг инфекции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и по запросу полицейская мигалка рисунок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690" r="52676" b="4879"/>
          <a:stretch/>
        </p:blipFill>
        <p:spPr bwMode="auto">
          <a:xfrm>
            <a:off x="4355976" y="3335324"/>
            <a:ext cx="1405547" cy="12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79035" y="4644987"/>
            <a:ext cx="27327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Сопровождение транспортных средств при доставке животных на убой и на предприятия для переработки на варёные мясные изделия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1766" y="4752708"/>
            <a:ext cx="25322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Обеспечение правопорядка при проведении специальных работ по ликвидации АЧС в неблагополучных пунктах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1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ПРОТИВОПОЖАРНАЯ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ПРОТИВОПОЖАРНАЯ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ПК\Desktop\презентация ачс\142381403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17" y="4390528"/>
            <a:ext cx="1286731" cy="16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ПК\Desktop\презентация ачс\depositphotos_12582383-stock-photo-cartoon-fire-figh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82" t="7297" r="11113" b="4494"/>
          <a:stretch/>
        </p:blipFill>
        <p:spPr bwMode="auto">
          <a:xfrm>
            <a:off x="142844" y="842600"/>
            <a:ext cx="1852550" cy="25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86183"/>
            <a:ext cx="1818456" cy="218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Картинки по запросу строительные работыъ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4787" y="994516"/>
            <a:ext cx="3260707" cy="24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строительные работыъ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164" y="4957398"/>
            <a:ext cx="4572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строительные работыъ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3125" y="3664532"/>
            <a:ext cx="1053148" cy="10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5416" y="4003291"/>
            <a:ext cx="4932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Обеспечение комплекса инженерных и строительных работ в очаге (демонтаж зданий и сооружений, строительство пропускных пунктов,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дезбарьеров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скотомогильников и пр.)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717680"/>
            <a:ext cx="25979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Соблюдение правил противопожарной безопасности при сжигании зараженных материалов и объектов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7" y="3436900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Осуществление контроля за процессом сжигания ветхих зданий и сооружений, подлежащих уничтожени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6216" y="2968330"/>
            <a:ext cx="2322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Контроль за качеством и противопожарной безопасностью производимых работ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8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МЕДИЦИНСКАЯ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МЕДИЦИНСКАЯ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ПК\Desktop\презентация ачс\8682162_m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836712"/>
            <a:ext cx="279845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ПК\Desktop\презентация ачс\8921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75236"/>
            <a:ext cx="3122875" cy="21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195" y="869615"/>
            <a:ext cx="198026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C:\Users\ПК\Desktop\презентация ачс\i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6074" y="1863408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ПК\Desktop\презентация ачс\bigstock-D-Small-People-Doctors-Carr-76614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0032" y="3789040"/>
            <a:ext cx="294578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1124744"/>
            <a:ext cx="410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Организует и осуществляет ежедневный медицинский контроль за состоянием личного состава отряда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7140" y="3745485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Оказывает, в случае необходимости, первую медицинскую помощь (в том числе психологическую) населению, понесшему материальный и моральный ущерб в результате проведенных мероприятий по отчуждению животных, демонтажу и уничтожению ветхих помещений для их содержания, а также членам Мобильного отряда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2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«АДМИНИСТРАЦИЯ РАЙОНА»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«АДМИНИСТРАЦИЯ РАЙОНА»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ПК\Desktop\презентация ачс\729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5" y="968044"/>
            <a:ext cx="2164028" cy="195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К\Desktop\презентация ачс\depositphotos_75869515-3D-white-people-Multitasking-business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0849" y="1052736"/>
            <a:ext cx="264097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ПК\Desktop\презентация ачс\смеж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7107" y="3664188"/>
            <a:ext cx="2618687" cy="14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314096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Осуществляет финансирование работ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6394" y="4321814"/>
            <a:ext cx="35685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Выделяет участки земли для организации уничтожения и захоронений убитых и павших животных, согласовывает выделенные участки земли с территориальными органами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075" y="2836101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Организует охранно-карантинные посты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5086822"/>
            <a:ext cx="2405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Обеспечивает необходимыми материалами, включая ГСМ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5555933"/>
            <a:ext cx="2520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Выделяет транспорт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Картинки по запросу посты охран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885456"/>
            <a:ext cx="1837858" cy="19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транспор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877899"/>
            <a:ext cx="3038083" cy="17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67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«АДМИНИСТРАЦИЯ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НАСЕЛЕННОГО ПУНКТА»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«АДМИНИСТРАЦИЯ НАСЕЛЕННОГО ПУНКТА»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ПК\Desktop\презентация ачс\Abacus-113814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624" y="881308"/>
            <a:ext cx="1584176" cy="218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68054"/>
            <a:ext cx="1371239" cy="203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C:\Users\ПК\Desktop\презентация ачс\321ef1dd2ac605cb80870a6120d591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8100" y="881308"/>
            <a:ext cx="2708277" cy="25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916" y="3571588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597" y="4227714"/>
            <a:ext cx="3528392" cy="175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585" y="3013586"/>
            <a:ext cx="2749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Производит учет поголовья свиней у населения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9114" y="3571588"/>
            <a:ext cx="26769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Проводит мероприятия по выкупу животных в первой угрожаемой зоне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5301208"/>
            <a:ext cx="306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Размещает командированных специалистов в населенном пункте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551723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Организует питание персонала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0668" y="2751976"/>
            <a:ext cx="291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Обеспечивает транспортом и ГСМ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 descr="Картинки по запросу гсм топли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Картинки по запросу гсм топлив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1" descr="C:\Users\ПК\Desktop\презентация ачс\depositphotos_7758324-3D-construction-tea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59" y="942063"/>
            <a:ext cx="2648873" cy="17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5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УПРАВЛЕНИЯ МОБИЛЬНЫМ ОТРЯДОМ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УПРАВЛЕНИЯ МОБИЛЬНЫМ ОТРЯДОМ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ПК\Desktop\презентация ачс\depositphotos_7757104-3D-Business-me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32" y="890842"/>
            <a:ext cx="3943313" cy="269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ПК\Desktop\презентация ачс\full_jSPQwLh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3099" y="3581058"/>
            <a:ext cx="2339596" cy="233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К\Desktop\презентация ачс\AmeliorationCollectiv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47" b="17554"/>
          <a:stretch/>
        </p:blipFill>
        <p:spPr bwMode="auto">
          <a:xfrm>
            <a:off x="0" y="3581058"/>
            <a:ext cx="4355976" cy="157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ПК\Desktop\презентация ачс\i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36872"/>
            <a:ext cx="1980359" cy="256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146103"/>
            <a:ext cx="4861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Проводит оценку возможности органов государственной власти, федеральных органов государственной власти по принятию мер, направленных на локализацию и ликвидацию очага АЧС в период эпизоотии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499" y="936872"/>
            <a:ext cx="23773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Проводит оценку эпизоотической ситуации на территории района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и по запросу оценка  ситуации расче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894" y="1772815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92695" y="3861048"/>
            <a:ext cx="1979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Дает рекомендации по установлению границы угрожаемых зон вокруг эпизоотического очага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Картинки по запросу зоны взрыв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8706" y="4787643"/>
            <a:ext cx="2287533" cy="113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26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281495643"/>
              </p:ext>
            </p:extLst>
          </p:nvPr>
        </p:nvGraphicFramePr>
        <p:xfrm>
          <a:off x="179512" y="2060848"/>
          <a:ext cx="878497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613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 О ПАДЕЖЕ СВИНЕЙ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ИНФОРМАЦИЯ О ПАДЕЖЕ СВИНЕЙ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презентация ачс\4579bf2fc014ce0efe4116445aa21c8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184" y="864886"/>
            <a:ext cx="1666543" cy="166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К\Desktop\презентация ачс\epidemic-of-a-swine-flu-stock-photo-11656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12"/>
          <a:stretch/>
        </p:blipFill>
        <p:spPr bwMode="auto">
          <a:xfrm>
            <a:off x="7309124" y="829935"/>
            <a:ext cx="1797968" cy="146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ПК\Desktop\презентация ачс\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80535"/>
            <a:ext cx="1955192" cy="239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ДЛЯ ПРЕЗЕНТАЦИИ ЧЕЛОВЕЧКИ СОБИРАТЬ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7897" y="2699325"/>
            <a:ext cx="844874" cy="14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39" y="3444181"/>
            <a:ext cx="1572157" cy="8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9124" y="3809861"/>
            <a:ext cx="893958" cy="82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ПК\Desktop\презентация ачс\1414921254_kyl3x047sz8fcko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60" y="4681491"/>
            <a:ext cx="1338454" cy="129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К\Desktop\презентация ачс\veterinary-stock-image-111633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6434" y="843884"/>
            <a:ext cx="1242222" cy="145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углом 8"/>
          <p:cNvSpPr/>
          <p:nvPr/>
        </p:nvSpPr>
        <p:spPr>
          <a:xfrm>
            <a:off x="142844" y="2199684"/>
            <a:ext cx="788785" cy="10863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922100">
            <a:off x="1873796" y="1951780"/>
            <a:ext cx="1783761" cy="655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9730452">
            <a:off x="4852541" y="2045461"/>
            <a:ext cx="1199905" cy="564890"/>
          </a:xfrm>
          <a:prstGeom prst="rightArrow">
            <a:avLst>
              <a:gd name="adj1" fmla="val 50000"/>
              <a:gd name="adj2" fmla="val 66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Picture 6" descr="Картинки по запросу герметичная упаковка знак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1150" y="3955079"/>
            <a:ext cx="533106" cy="53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9447" y="4410689"/>
            <a:ext cx="1788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Падеж свиней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236" y="2510698"/>
            <a:ext cx="2308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Поступление информации о падеже свиней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5274" y="2481254"/>
            <a:ext cx="358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Сбор анамнеза, учет эпизоотологических данных, первичный осмотр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9964" y="3074849"/>
            <a:ext cx="2377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Отбор качественного материала от павших, больных и подозреваемых в заражении свиней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6792" y="1017865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Начальник филиала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БУ ХМАО-Югры  «Ветеринарный центр»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21583" y="4912408"/>
            <a:ext cx="2871369" cy="1062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  ХМАО-Югры «Ветеринарный центр»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03056" y="4912407"/>
            <a:ext cx="3302797" cy="1062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Территориальные органы госветнадзора Ветслужбы Югры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7981896">
            <a:off x="2592747" y="4051374"/>
            <a:ext cx="1387358" cy="609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2420393">
            <a:off x="5030508" y="3993084"/>
            <a:ext cx="1437741" cy="609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7864" y="4345649"/>
            <a:ext cx="2619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Немедленное сообщение о падеже свиней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438400" y="600076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ОТПРАВКА ПАТМАТЕРИАЛА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ОТПРАВКА ПАТМАТЕРИАЛА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C:\Users\ПК\Desktop\презентация ачс\exp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857232"/>
            <a:ext cx="1512611" cy="189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ПК\Desktop\презентация ачс\13933315-3d-белый-человек-смотрит-через-микроскоп.-3d-изображение.-Изолированные-белом-фон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785794"/>
            <a:ext cx="1117325" cy="14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ПК\Desktop\презентация ачс\depositphotos_10455532-stock-photo-laboratory-technician-with-test-tub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857232"/>
            <a:ext cx="1847632" cy="155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ПК\Desktop\презентация ачс\dostavka_tova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13361" flipH="1">
            <a:off x="6011543" y="3066107"/>
            <a:ext cx="2108370" cy="171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ПК\Desktop\презентация ачс\shutterstock_9924042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357694"/>
            <a:ext cx="2143140" cy="160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ПК\Desktop\презентация ачс\science-lab-equipment-clip-art-14990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286256"/>
            <a:ext cx="2274528" cy="168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ПК\Desktop\презентация ачс\94bad5c01e467de95b06f7f0c2164f8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143380"/>
            <a:ext cx="1689807" cy="184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62" y="2643182"/>
            <a:ext cx="919066" cy="85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90" y="2671569"/>
            <a:ext cx="899591" cy="83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ПК\Desktop\презентация ачс\Без названия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89" t="8195" r="10368" b="28450"/>
          <a:stretch/>
        </p:blipFill>
        <p:spPr bwMode="auto">
          <a:xfrm>
            <a:off x="5357818" y="1071546"/>
            <a:ext cx="812819" cy="80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>
          <a:xfrm rot="19870699">
            <a:off x="1875852" y="1418022"/>
            <a:ext cx="1007026" cy="631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8854072">
            <a:off x="7024497" y="4522864"/>
            <a:ext cx="1661076" cy="562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414" y="2714620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Патматериал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направить с соблюдением СП 1.2.036-95 «Порядок учета, хранения, передачи и транспортирования микроорганизмов 1-4 группы патогенности»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752" y="1925422"/>
            <a:ext cx="3965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Постановка предварительного диагноза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0760" y="5643578"/>
            <a:ext cx="2538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Постановка диагноза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28926" y="1000108"/>
            <a:ext cx="2357454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  ХМАО-Югры «Ветеринарная лаборатория»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ПОСТАНОВКА ДИАГНОЗА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ПОСТАНОВКА ДИАГНОЗА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ПК\Desktop\презентация ачс\Новая папка\3d-white-people-professor-physics-atom-274228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19"/>
            <a:ext cx="2304256" cy="291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вирус ач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9631" y="937282"/>
            <a:ext cx="4556946" cy="200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ПК\Desktop\презентация ачс\article-72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5532" y="3190313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95536" y="3933056"/>
            <a:ext cx="3600400" cy="172819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АЧС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 descr="https://gov4c.kz/wp-content/uploads/2017/07/Vnima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750800"/>
            <a:ext cx="1910447" cy="19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2116" y="292121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получении информации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 установлении диагноза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АЧС немедленно принять меры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0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ВЕТЕРИНАРНАЯ СЛУЖБА ХМАО-ЮГРЫ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ВЕТЕРИНАРНАЯ СЛУЖБА ХМАО-ЮГРЫ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К\Desktop\презентация ачс\menedz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794" y="863189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\Desktop\презентация ачс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195" y="806989"/>
            <a:ext cx="14668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К\Desktop\презентация ачс\c9ce6e16951184791661b8181f8d1c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9084"/>
            <a:ext cx="2946161" cy="20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ПК\Desktop\презентация ачс\kak-ponyat-schastliv-li-ya-te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877" y="2427306"/>
            <a:ext cx="1512168" cy="113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C:\Users\ПК\Desktop\презентация ачс\gerb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9487" y="4540511"/>
            <a:ext cx="1103603" cy="118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МСХ РФ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92846"/>
            <a:ext cx="1152127" cy="124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Картинки по запросу ЮГ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2" descr="Картинки по запросу ЮГР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Картинки по запросу ЮГР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9049" y="3583583"/>
            <a:ext cx="978853" cy="113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ПК\Desktop\презентация ачс\231241_veterinarnaya-sluzhba-r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1771" y="2136274"/>
            <a:ext cx="705167" cy="68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1336" y="984094"/>
            <a:ext cx="2952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Направляет информацию главному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госветинспектору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РФ, территориальные отделы госветнадзора Ветслужбы Югры, главным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госветинспекторам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пограничных субъектов РФ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9401" y="2789902"/>
            <a:ext cx="382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Срочное донесение в ГНУ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ВННИИВВиМ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РСХА г. Покров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ПК\Desktop\презентация ачс\94bad5c01e467de95b06f7f0c2164f8c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7992" y="2733545"/>
            <a:ext cx="767499" cy="84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2844" y="3801847"/>
            <a:ext cx="4933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Информацию губернатору округа, главе администрации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Направляет Представление о необходимости введения ограничительных мероприятий, карантина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87" y="4780345"/>
            <a:ext cx="348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Информацию в территориальное управление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Россельхознадзора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5" y="5479310"/>
            <a:ext cx="3806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Организует/санкционирует противоэпизоотические мероприятия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090" y="5479310"/>
            <a:ext cx="4396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Инициирует экстренные заседания Чрезвычайных Противоэпизоотических комиссий  района, округа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7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34959" y="602128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УПРАВЛЕНИЕ РОССЕЛЬХОЗНАДЗОРА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УПРАВЛЕНИЕ РОССЕЛЬХОЗНАДЗОРА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ПК\Desktop\презентация ачс\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861140"/>
            <a:ext cx="137245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ПК\Desktop\презентация ачс\da22e32f78e379097189580a04383c67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4310" y="711189"/>
            <a:ext cx="2017359" cy="151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К\Desktop\презентация ачс\cd3e1f379b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637" y="788281"/>
            <a:ext cx="1008112" cy="14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К\Desktop\презентация ачс\1886357_kartinki-o-mch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5020" y="942319"/>
            <a:ext cx="1481617" cy="138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ПК\Desktop\презентация ачс\Оборона1-1024x43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22" r="11000"/>
          <a:stretch/>
        </p:blipFill>
        <p:spPr bwMode="auto">
          <a:xfrm>
            <a:off x="108414" y="3501674"/>
            <a:ext cx="4428997" cy="25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3687" y="890549"/>
            <a:ext cx="1707591" cy="127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Картинки по запросу роспотребнадзо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5814" y="2229381"/>
            <a:ext cx="14233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0" descr="Картинки по запросу МНОГО ЧЕЛОВЕЧКОВ ДЛЯ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2" descr="Картинки по запросу МНОГО ЧЕЛОВЕЧКОВ ДЛЯ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3278" y="3943338"/>
            <a:ext cx="2847975" cy="176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3" name="Picture 25" descr="Картинки по запросу ИНФОРМАЦИЯ СМИ ЗНАК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412" y="3431232"/>
            <a:ext cx="1396239" cy="139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73541" y="2567849"/>
            <a:ext cx="3465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Информирование ГУ МЧС, МВД, СУ СК РФ,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Росприроднадзор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Прокуратуры и иных заинтересованных ведомств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4310" y="5067373"/>
            <a:ext cx="2582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Информирование населения об угрозе заражения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6" y="2415406"/>
            <a:ext cx="3565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Информирование подразделений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Россельхознадзора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 начале мероприятий, их окончании и результатах, достигнутых целях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герб прокуратуры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63" t="4672" r="15407" b="-4672"/>
          <a:stretch/>
        </p:blipFill>
        <p:spPr bwMode="auto">
          <a:xfrm>
            <a:off x="5792730" y="847031"/>
            <a:ext cx="1468047" cy="136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64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УПРАВЛЕНИЕ РОССЕЛЬХОЗНАДЗОРА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УПРАВЛЕНИЕ РОССЕЛЬХОЗНАДЗОРА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К\Desktop\презентация ачс\Measuring-Risk-640x6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89952"/>
            <a:ext cx="2664296" cy="263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К\Desktop\презентация ачс\Square-Feet-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0693" y="914743"/>
            <a:ext cx="2519135" cy="243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К\Desktop\презентация ачс\tensaco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835" y="3875565"/>
            <a:ext cx="2373993" cy="21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ПК\Desktop\презентация ачс\observatio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12" t="499" r="17405" b="-499"/>
          <a:stretch/>
        </p:blipFill>
        <p:spPr bwMode="auto">
          <a:xfrm>
            <a:off x="142844" y="3613955"/>
            <a:ext cx="2332947" cy="24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ПК\Desktop\презентация ачс\1415.750x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2716" y="3717032"/>
            <a:ext cx="1867292" cy="13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www.uspenskoe-admin.ru/images/news/2017/%D0%B0%D0%B2%D0%B3%D1%83%D1%81%D1%82/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4866" y="828456"/>
            <a:ext cx="2610175" cy="26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154" y="3352345"/>
            <a:ext cx="416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Выезд мобильной оперативной группы в местность расположения источника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3" y="3155775"/>
            <a:ext cx="3635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Определение границ очага во взаимодействии с другими ведомствами и органами изоляции источника инфекции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0360" y="5026165"/>
            <a:ext cx="461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Контроль над специалистами при отборе проб, хранения, направления в лабораторию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Контроль деятельности Ветслужбы в части установления карантина, обоснованности его снятия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7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ПРОТИВОЭПИЗООТИЧЕСКАЯ КОМИССИЯ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ПРОТИВОЭПИЗООТИЧЕСКАЯ КОМИССИЯ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ПК\Desktop\презентация ачс\depositphotos_13828266-stock-photo-3d-business-white-business-mee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828" y="1412776"/>
            <a:ext cx="495175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3" name="Picture 1" descr="C:\Users\ПК\Desktop\презентация ачс\47476268.tgpzwbz9mg.W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3644" y="83671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https://upload.wikimedia.org/wikipedia/commons/thumb/d/d2/Flag-map_of_Khanty%E2%80%93Mansi_Autonomous_Okrug.svg/854px-Flag-map_of_Khanty%E2%80%93Mansi_Autonomous_Okrug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80" y="2996952"/>
            <a:ext cx="4041764" cy="29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844" y="951852"/>
            <a:ext cx="24849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Решает все вопросы локализации очага АЧС в неблагополучном пункте, возникшего на территории МО и недопущения распространения возбудителя болезни по территории округа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4797152"/>
            <a:ext cx="2987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Решением противоэпизоотической комиссии создается Мобильный отряд по локализации и ликвидации очага АЧС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1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МОБИЛЬНЫЙ ОТРЯД ПОЛОКАЛИЗАЦИИ И ЛИКВИДАЦИИ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МОБИЛЬНЫЙ ОТРЯД ПО ЛОКАЛИЗАЦИИ И ЛИКВИДАЦИИ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6992" y="1124744"/>
            <a:ext cx="2764684" cy="1008112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Техническая группа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6992" y="2492896"/>
            <a:ext cx="2764684" cy="1224136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представителей органов внутренних дел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132" y="4149080"/>
            <a:ext cx="2764684" cy="108012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«Администрация района»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4" y="1151400"/>
            <a:ext cx="2672582" cy="981455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Ветеринарная группа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6" y="2492896"/>
            <a:ext cx="2672580" cy="1224136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Противопожарная группа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7865" y="4149080"/>
            <a:ext cx="2672581" cy="108012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«Администрация населенного пункта»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4208" y="1161079"/>
            <a:ext cx="2555620" cy="971775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Ветеринарно-санитарная группа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9412" y="2492896"/>
            <a:ext cx="2555620" cy="1224136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Медицинская группа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52494" y="4149080"/>
            <a:ext cx="2547333" cy="108012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управления Мобильным отрядом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131840" y="718916"/>
            <a:ext cx="0" cy="403244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228184" y="718916"/>
            <a:ext cx="0" cy="403244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" idx="2"/>
          </p:cNvCxnSpPr>
          <p:nvPr/>
        </p:nvCxnSpPr>
        <p:spPr>
          <a:xfrm>
            <a:off x="4571336" y="718916"/>
            <a:ext cx="0" cy="40582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644008" y="3743252"/>
            <a:ext cx="0" cy="40582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607159" y="2132856"/>
            <a:ext cx="0" cy="40582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475656" y="755251"/>
            <a:ext cx="0" cy="40582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596336" y="745572"/>
            <a:ext cx="0" cy="40582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453042" y="2132856"/>
            <a:ext cx="0" cy="40582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453042" y="3785038"/>
            <a:ext cx="0" cy="40582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573722" y="2132856"/>
            <a:ext cx="0" cy="40582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73722" y="3761287"/>
            <a:ext cx="0" cy="40582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475656" y="948486"/>
            <a:ext cx="609806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475656" y="2335770"/>
            <a:ext cx="609806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453042" y="3987952"/>
            <a:ext cx="612068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5" idx="3"/>
            <a:endCxn id="5" idx="3"/>
          </p:cNvCxnSpPr>
          <p:nvPr/>
        </p:nvCxnSpPr>
        <p:spPr>
          <a:xfrm>
            <a:off x="2915816" y="46891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915817" y="4751364"/>
            <a:ext cx="4320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020446" y="4786245"/>
            <a:ext cx="4320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96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3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5EA226"/>
      </a:accent1>
      <a:accent2>
        <a:srgbClr val="0070C0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3114</TotalTime>
  <Words>861</Words>
  <Application>Microsoft Office PowerPoint</Application>
  <PresentationFormat>Экран (4:3)</PresentationFormat>
  <Paragraphs>124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Обычная</vt:lpstr>
      <vt:lpstr>АЛГОРИТМ ДЕЙСТВИЙ ПРИ ПОДОЗРЕНИИ И ВЫЯВЛЕНИИ  АФРИКАНСКОЙ ЧУМЫ СВИНЕЙ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vetkln</cp:lastModifiedBy>
  <cp:revision>295</cp:revision>
  <cp:lastPrinted>2015-04-06T05:19:31Z</cp:lastPrinted>
  <dcterms:created xsi:type="dcterms:W3CDTF">2015-04-02T13:12:59Z</dcterms:created>
  <dcterms:modified xsi:type="dcterms:W3CDTF">2017-09-28T06:02:52Z</dcterms:modified>
</cp:coreProperties>
</file>