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1"/>
  </p:notesMasterIdLst>
  <p:sldIdLst>
    <p:sldId id="256" r:id="rId2"/>
    <p:sldId id="257" r:id="rId3"/>
    <p:sldId id="283" r:id="rId4"/>
    <p:sldId id="280" r:id="rId5"/>
    <p:sldId id="282" r:id="rId6"/>
    <p:sldId id="271" r:id="rId7"/>
    <p:sldId id="285" r:id="rId8"/>
    <p:sldId id="286" r:id="rId9"/>
    <p:sldId id="284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2BCF7-BC79-489D-9803-EE456EFF5D4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D83854-4EE2-4738-AF67-A250734D0BC4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>
              <a:latin typeface="Georgia" pitchFamily="18" charset="0"/>
            </a:rPr>
            <a:t>СПАСИБО ЗА ВНИМАНИЕ!</a:t>
          </a:r>
          <a:endParaRPr lang="ru-RU" dirty="0">
            <a:latin typeface="Georgia" pitchFamily="18" charset="0"/>
          </a:endParaRPr>
        </a:p>
      </dgm:t>
    </dgm:pt>
    <dgm:pt modelId="{0FD85227-FE09-40FC-873D-E5CD20BD9845}" type="parTrans" cxnId="{4E346930-831A-4862-86A2-8D30A9012AE0}">
      <dgm:prSet/>
      <dgm:spPr/>
      <dgm:t>
        <a:bodyPr/>
        <a:lstStyle/>
        <a:p>
          <a:endParaRPr lang="ru-RU"/>
        </a:p>
      </dgm:t>
    </dgm:pt>
    <dgm:pt modelId="{1155480B-0B79-41E8-8815-08081DDF6F1D}" type="sibTrans" cxnId="{4E346930-831A-4862-86A2-8D30A9012AE0}">
      <dgm:prSet/>
      <dgm:spPr/>
      <dgm:t>
        <a:bodyPr/>
        <a:lstStyle/>
        <a:p>
          <a:endParaRPr lang="ru-RU"/>
        </a:p>
      </dgm:t>
    </dgm:pt>
    <dgm:pt modelId="{A76EF584-2D5D-4679-835C-D1FEEBE68537}" type="pres">
      <dgm:prSet presAssocID="{A382BCF7-BC79-489D-9803-EE456EFF5D4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7412D6-37FC-4FB1-9860-AEEF237780F7}" type="pres">
      <dgm:prSet presAssocID="{01D83854-4EE2-4738-AF67-A250734D0BC4}" presName="composite" presStyleCnt="0"/>
      <dgm:spPr/>
    </dgm:pt>
    <dgm:pt modelId="{48A60629-BB5E-4DDF-B090-B4C4CC7C58B4}" type="pres">
      <dgm:prSet presAssocID="{01D83854-4EE2-4738-AF67-A250734D0BC4}" presName="imgShp" presStyleLbl="fgImgPlace1" presStyleIdx="0" presStyleCnt="1" custLinFactX="-26453" custLinFactNeighborX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4E2A78B-8E76-4ACB-B3F2-5A5F5CB2AAB6}" type="pres">
      <dgm:prSet presAssocID="{01D83854-4EE2-4738-AF67-A250734D0BC4}" presName="txShp" presStyleLbl="node1" presStyleIdx="0" presStyleCnt="1" custScaleX="138462" custLinFactNeighborX="5644" custLinFactNeighborY="6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FAEA80-011B-484E-B87B-E37808F1E3B9}" type="presOf" srcId="{01D83854-4EE2-4738-AF67-A250734D0BC4}" destId="{B4E2A78B-8E76-4ACB-B3F2-5A5F5CB2AAB6}" srcOrd="0" destOrd="0" presId="urn:microsoft.com/office/officeart/2005/8/layout/vList3#1"/>
    <dgm:cxn modelId="{F8668862-6D65-4CCF-83CC-A110F2F4A117}" type="presOf" srcId="{A382BCF7-BC79-489D-9803-EE456EFF5D4F}" destId="{A76EF584-2D5D-4679-835C-D1FEEBE68537}" srcOrd="0" destOrd="0" presId="urn:microsoft.com/office/officeart/2005/8/layout/vList3#1"/>
    <dgm:cxn modelId="{4E346930-831A-4862-86A2-8D30A9012AE0}" srcId="{A382BCF7-BC79-489D-9803-EE456EFF5D4F}" destId="{01D83854-4EE2-4738-AF67-A250734D0BC4}" srcOrd="0" destOrd="0" parTransId="{0FD85227-FE09-40FC-873D-E5CD20BD9845}" sibTransId="{1155480B-0B79-41E8-8815-08081DDF6F1D}"/>
    <dgm:cxn modelId="{792D9361-3CF4-491D-B54F-1026DC893850}" type="presParOf" srcId="{A76EF584-2D5D-4679-835C-D1FEEBE68537}" destId="{C07412D6-37FC-4FB1-9860-AEEF237780F7}" srcOrd="0" destOrd="0" presId="urn:microsoft.com/office/officeart/2005/8/layout/vList3#1"/>
    <dgm:cxn modelId="{0D44D2F7-2B68-4A0B-BF86-B625994D9E8A}" type="presParOf" srcId="{C07412D6-37FC-4FB1-9860-AEEF237780F7}" destId="{48A60629-BB5E-4DDF-B090-B4C4CC7C58B4}" srcOrd="0" destOrd="0" presId="urn:microsoft.com/office/officeart/2005/8/layout/vList3#1"/>
    <dgm:cxn modelId="{F29617BA-1FA9-4F89-B137-77C8D16E5AB5}" type="presParOf" srcId="{C07412D6-37FC-4FB1-9860-AEEF237780F7}" destId="{B4E2A78B-8E76-4ACB-B3F2-5A5F5CB2AAB6}" srcOrd="1" destOrd="0" presId="urn:microsoft.com/office/officeart/2005/8/layout/vList3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89107-EDFA-4475-B673-0E4EB9130BA8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AA1BD-0204-4409-B77A-C1F6A34D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341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7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13.png"/><Relationship Id="rId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4" y="89315"/>
            <a:ext cx="2264180" cy="2276672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0" y="2500306"/>
            <a:ext cx="9144000" cy="21852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285728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Бюджетное учреждение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«Ветеринарный центр»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28662" y="2928934"/>
            <a:ext cx="785818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Электронная идентификация животных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территории ханты-мансийского автономного округа -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Ханты-Мансийск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4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ТЕРМИНЫ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7504" y="142852"/>
            <a:ext cx="889365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NewRoman,BoldItalic"/>
                <a:cs typeface="Times New Roman" pitchFamily="18" charset="0"/>
              </a:rPr>
              <a:t>Идентификация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TimesNewRoman,BoldItalic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– система учёта животных, включающая присвоение индивидуального номера животным при помощи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радиочастотных устройств (ушных бирок, микрочипов), содержащих уникальный цифровой код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 с включением сведений о животном в базу данных и выдачей ветеринарного паспорта на животное.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1214422"/>
            <a:ext cx="4357718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NewRoman,BoldItalic"/>
                <a:cs typeface="Times New Roman" pitchFamily="18" charset="0"/>
              </a:rPr>
              <a:t>Идентификационный номер животного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TimesNewRoman,BoldItalic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– уникальный цифровой код, присвоенный животному один раз в жизни и зафиксированный на носителе идентификационного номера, не повторяющийся в пределах племенной популяции региона и страны.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1214422"/>
            <a:ext cx="4286312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NewRoman,BoldItalic"/>
                <a:cs typeface="Times New Roman" pitchFamily="18" charset="0"/>
              </a:rPr>
              <a:t>Технологический номер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TimesNewRoman,BoldItalic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- цифровой код, присвоенный животному в хозяйстве. Технологический номер, написанный крупными цифрами, несет пластмассовая ушная бирка большого размера.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4572008"/>
            <a:ext cx="8858312" cy="3571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NewRoman,BoldItalic"/>
                <a:cs typeface="Times New Roman" pitchFamily="18" charset="0"/>
              </a:rPr>
              <a:t>Носитель идентификационного номера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TimesNewRoman,BoldItalic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– ушная электронная бирка или электронный  микрочип.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786050" y="-1785974"/>
            <a:ext cx="7286676" cy="1846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571604" y="2428868"/>
            <a:ext cx="1643074" cy="1357322"/>
          </a:xfrm>
          <a:prstGeom prst="curvedRightArrow">
            <a:avLst>
              <a:gd name="adj1" fmla="val 25000"/>
              <a:gd name="adj2" fmla="val 4842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flipH="1">
            <a:off x="6000760" y="2428868"/>
            <a:ext cx="1428760" cy="1357322"/>
          </a:xfrm>
          <a:prstGeom prst="curvedRightArrow">
            <a:avLst>
              <a:gd name="adj1" fmla="val 25000"/>
              <a:gd name="adj2" fmla="val 4842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vetkln\Desktop\Новая папка\db_photo1447142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929198"/>
            <a:ext cx="1714512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http://vvng.victorvalleynews.netdna-cdn.com/wp-content/uploads/2013/11/Screen-Shot-2013-11-15-at-1.36.54-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286388"/>
            <a:ext cx="1093627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Стрелка вниз 16"/>
          <p:cNvSpPr/>
          <p:nvPr/>
        </p:nvSpPr>
        <p:spPr>
          <a:xfrm>
            <a:off x="7143768" y="492919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071934" y="492919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12" descr="http://www.bentleyplemtech.ru/userfiles/image/ushnye%20birki/rfid_tag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428868"/>
            <a:ext cx="2643206" cy="2017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8721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86874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ТЕРМИНЫ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142852"/>
            <a:ext cx="8786874" cy="10001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NewRoman,BoldItalic"/>
                <a:cs typeface="Times New Roman" pitchFamily="18" charset="0"/>
              </a:rPr>
              <a:t>База данных по идентификации сельскохозяйственных животных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– совокупность ветеринарного учёта, предусматривающая единую, многоуровневую систему регистрации данных об индивидуальном номере животного, о его ветеринарных обработках, включая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ea typeface="TimesNewRoman,BoldItalic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результаты диагностических исследований, а также данных о владельце животного.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285860"/>
            <a:ext cx="3714776" cy="29289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NewRoman,BoldItalic"/>
                <a:cs typeface="Times New Roman" pitchFamily="18" charset="0"/>
              </a:rPr>
              <a:t>Электронная информационная система бюджетного учреждения Ханты-Мансийского автономного округа – Югры «Ветеринарный центр»  -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«Ветеринарная информационно-аналитическая система»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предназначена для учета животных (с поддержкой электронного мечения), оперативного мониторинга ветеринарно-санитарного и эпизоотического состояния объектов животноводства, регистрации мероприятий по предупреждению и ликвидации болезней животных.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4357694"/>
            <a:ext cx="8786874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NewRoman,BoldItalic"/>
                <a:cs typeface="Times New Roman" pitchFamily="18" charset="0"/>
              </a:rPr>
              <a:t>Учёт животных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TimesNewRoman,BoldItalic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– способность на всех этапах обращения отследить информацию о происхождении, развитии и перемещении животного, заболеваниях и применяемых ветеринарных препаратах до момента убоя животного или выбытия его за пределы региона.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5214950"/>
            <a:ext cx="8786874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NewRoman,BoldItalic"/>
                <a:cs typeface="Times New Roman" pitchFamily="18" charset="0"/>
              </a:rPr>
              <a:t>Постановка животных на учёт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TimesNewRoman,BoldItalic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– внесение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единую электронную систему контроля и учета животных округа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сведений о животном с присвоением ему уникального идентификационного номера и выдачей документа о проведении учёта животного или осуществление соответствующих записей в паспорт животного.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vetkln\Desktop\Новая папка\image017 (1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357298"/>
            <a:ext cx="4857784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14"/>
            <a:ext cx="8358246" cy="78581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ПОРЯДОК ПРОВЕДЕНИЯ ИДЕНТИФИКАЦИИ ЖИВОТНЫХ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 ПОМОЩИ МИКРОЧИПОВ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ПОРЯДОК ПРОВЕДЕНИЯ ИДЕНТИФИКАЦИИ ЖИВОТНЫХ </a:t>
            </a:r>
            <a:endParaRPr lang="ru-RU" sz="1800" dirty="0"/>
          </a:p>
        </p:txBody>
      </p:sp>
      <p:pic>
        <p:nvPicPr>
          <p:cNvPr id="5" name="Рисунок 4" descr="C:\Users\vetkln\Desktop\Проекты\лошадь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14752"/>
            <a:ext cx="30003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b.ru/misc/i/gallery/42841/13243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357430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coollady.ru/pic/0003/075/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214422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vetkln\Downloads\Скан_2017042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857760"/>
            <a:ext cx="1143008" cy="857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Нобивак Вакцина Нобивак Прививка нобивак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142984"/>
            <a:ext cx="1143008" cy="785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C:\Users\vetkln\Desktop\Новая папка\image017 (1)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2643182"/>
            <a:ext cx="1714512" cy="1357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http://www.livestock-id.ru/upload/catalog/items/db_photo1385986215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2571744"/>
            <a:ext cx="12144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vetkln\Desktop\Новая папка\Mikrochi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3000372"/>
            <a:ext cx="965378" cy="642942"/>
          </a:xfrm>
          <a:prstGeom prst="rect">
            <a:avLst/>
          </a:prstGeom>
          <a:noFill/>
        </p:spPr>
      </p:pic>
      <p:pic>
        <p:nvPicPr>
          <p:cNvPr id="1028" name="Picture 4" descr="http://vvng.victorvalleynews.netdna-cdn.com/wp-content/uploads/2013/11/Screen-Shot-2013-11-15-at-1.36.54-P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2214554"/>
            <a:ext cx="1000132" cy="718638"/>
          </a:xfrm>
          <a:prstGeom prst="rect">
            <a:avLst/>
          </a:prstGeom>
          <a:noFill/>
        </p:spPr>
      </p:pic>
      <p:sp>
        <p:nvSpPr>
          <p:cNvPr id="14" name="Стрелка вправо 13"/>
          <p:cNvSpPr/>
          <p:nvPr/>
        </p:nvSpPr>
        <p:spPr>
          <a:xfrm>
            <a:off x="1285852" y="285749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000628" y="2857496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357554" y="2857496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углом 24"/>
          <p:cNvSpPr/>
          <p:nvPr/>
        </p:nvSpPr>
        <p:spPr>
          <a:xfrm>
            <a:off x="4500562" y="1214422"/>
            <a:ext cx="900000" cy="1152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-10800000" flipH="1">
            <a:off x="4500562" y="4071942"/>
            <a:ext cx="900000" cy="1152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углом 26"/>
          <p:cNvSpPr/>
          <p:nvPr/>
        </p:nvSpPr>
        <p:spPr>
          <a:xfrm>
            <a:off x="642910" y="1357298"/>
            <a:ext cx="1000132" cy="7143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 углом 27"/>
          <p:cNvSpPr/>
          <p:nvPr/>
        </p:nvSpPr>
        <p:spPr>
          <a:xfrm rot="10800000" flipH="1">
            <a:off x="642910" y="3786190"/>
            <a:ext cx="785818" cy="1285884"/>
          </a:xfrm>
          <a:prstGeom prst="bentArrow">
            <a:avLst>
              <a:gd name="adj1" fmla="val 25000"/>
              <a:gd name="adj2" fmla="val 3048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9" name="Рисунок 28" descr="http://www.clipartkid.com/images/503/shutterstock-99436700-thumbs-up-ERODXZ-clipart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8148" y="4714884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s://d3pl14o4ufnhvd.cloudfront.net/v2/uploads/38458c08-0a15-40cc-abde-2bc087379c6d/4f2ec687995fdaeadb44feb773bf06b28af33de0_original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72330" y="928670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s://www.uzaktanegitim.com/Resimler/HaberResimler/ning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24" y="2428868"/>
            <a:ext cx="107153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7143768" y="1857364"/>
            <a:ext cx="1553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Владелец животного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500958" y="5643578"/>
            <a:ext cx="15418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Владелец животного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29586" y="3500438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БУ ХМАО-Югры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Ветеринар-ный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центр»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6715140" y="1214422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7000892" y="5072074"/>
            <a:ext cx="100013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7500958" y="2928934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71414"/>
            <a:ext cx="8929750" cy="64294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ПОРЯДОК ПРОВЕДЕНИЯ ИДЕНТИФИКАЦИИ ЖИВОТНЫХ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ПОМОЩИ ушных электронных меток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ПОРЯДОК ПРОВЕДЕНИЯ ИДЕНТИФИКАЦИИ ЖИВОТНЫХ </a:t>
            </a:r>
            <a:endParaRPr lang="ru-RU" sz="1800" dirty="0" smtClean="0"/>
          </a:p>
        </p:txBody>
      </p:sp>
      <p:pic>
        <p:nvPicPr>
          <p:cNvPr id="4" name="Рисунок 3" descr="C:\Users\vetkln\Desktop\Проекты\коров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572008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vetkln\Desktop\Проекты\свинья большая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3116"/>
            <a:ext cx="114300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g-fotki.yandex.ru/get/15582/200418627.98/0_1258a5_d164dd80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785794"/>
            <a:ext cx="11430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vetkln\Desktop\Проекты\коза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928934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vetkln\Desktop\Проекты\овца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857628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vetkln\Desktop\роб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2214554"/>
            <a:ext cx="128585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vetkln\Desktop\db_photo21447142889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500438"/>
            <a:ext cx="10715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nethouse.ru/static/img/0000/0000/2718/2718526.ofxnxo7y5i.jpg"/>
          <p:cNvPicPr/>
          <p:nvPr/>
        </p:nvPicPr>
        <p:blipFill>
          <a:blip r:embed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xdr="http://schemas.openxmlformats.org/drawingml/2006/spreadsheetDrawing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00497" y="1571613"/>
            <a:ext cx="1214445" cy="278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vetkln\Downloads\Скан_20170420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3714752"/>
            <a:ext cx="1357322" cy="928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C:\Users\vetkln\Desktop\Новая папка\image017 (1)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29322" y="2000240"/>
            <a:ext cx="1928826" cy="15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https://www.uzaktanegitim.com/Resimler/HaberResimler/ning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86710" y="857232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clipartkid.com/images/503/shutterstock-99436700-thumbs-up-ERODXZ-clipart.jpg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58148" y="4572008"/>
            <a:ext cx="11430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>
            <a:off x="3357554" y="3071810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214942" y="3071810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углом 18"/>
          <p:cNvSpPr/>
          <p:nvPr/>
        </p:nvSpPr>
        <p:spPr>
          <a:xfrm>
            <a:off x="571472" y="1214422"/>
            <a:ext cx="785818" cy="10001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углом 19"/>
          <p:cNvSpPr/>
          <p:nvPr/>
        </p:nvSpPr>
        <p:spPr>
          <a:xfrm>
            <a:off x="7000892" y="1071546"/>
            <a:ext cx="714380" cy="7143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rot="10800000" flipH="1">
            <a:off x="7143768" y="4857760"/>
            <a:ext cx="785818" cy="7143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 rot="10800000" flipH="1">
            <a:off x="642910" y="4357694"/>
            <a:ext cx="857256" cy="114300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www.livestock-id.ru/upload/catalog/items/db_photo1377862063.gif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282" y="2928934"/>
            <a:ext cx="1000132" cy="642942"/>
          </a:xfrm>
          <a:prstGeom prst="rect">
            <a:avLst/>
          </a:prstGeom>
          <a:noFill/>
        </p:spPr>
      </p:pic>
      <p:sp>
        <p:nvSpPr>
          <p:cNvPr id="25" name="Стрелка вправо 24"/>
          <p:cNvSpPr/>
          <p:nvPr/>
        </p:nvSpPr>
        <p:spPr>
          <a:xfrm>
            <a:off x="1357290" y="2285992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1428728" y="3071810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1428728" y="3857628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01024" y="1857364"/>
            <a:ext cx="1071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БУ ХМАО-Югры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Ветеринар-ный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центр»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01024" y="5572140"/>
            <a:ext cx="10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Владелец животного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ИМПЛАНТАЦИЯ МИКРОЧИПА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ВЫБОР МЕСТА ИМПЛАНТАЦИИ МИКРОЧИПА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etkln\Desktop\Новая папка\7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242889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vetkln\Desktop\Новая папка\chip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857232"/>
            <a:ext cx="3810000" cy="2181225"/>
          </a:xfrm>
          <a:prstGeom prst="rect">
            <a:avLst/>
          </a:prstGeom>
          <a:noFill/>
        </p:spPr>
      </p:pic>
      <p:pic>
        <p:nvPicPr>
          <p:cNvPr id="7169" name="Picture 1" descr="C:\Users\vetkln\Desktop\Новая папка\729_486_560d8f8468b1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071546"/>
            <a:ext cx="1864508" cy="1243005"/>
          </a:xfrm>
          <a:prstGeom prst="rect">
            <a:avLst/>
          </a:prstGeom>
          <a:noFill/>
        </p:spPr>
      </p:pic>
      <p:pic>
        <p:nvPicPr>
          <p:cNvPr id="7170" name="Picture 2" descr="C:\Users\vetkln\Desktop\Новая папка\chipirovanie-zhivotny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1071546"/>
            <a:ext cx="1214446" cy="1588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vetkln\Desktop\Новая папка\ED6qDIu8U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286124"/>
            <a:ext cx="2000264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 descr="https://www.tvernews.ru/upload/information_system_18/1/6/5/item_165263/information_items_1652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286124"/>
            <a:ext cx="272268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960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УСТАНОВКА УШНОЙ ЭЛЕКТРОННОЙ МЕТКИ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ВЫБОР МЕСТА УСТАНОВКИ УШНОЙ ЭЛЕКТРОННОЙ МЕТКИ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C:\Users\vetkln\Desktop\Новая папка\olen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000108"/>
            <a:ext cx="2214578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C:\Users\vetkln\Desktop\Новая папка\4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72198" y="4000504"/>
            <a:ext cx="2857520" cy="1905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0" name="Picture 6" descr="http://i.piccy.info/i4/25/66/aefc82ad93bf442af691d6c41a5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071942"/>
            <a:ext cx="2757715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2" name="Picture 8" descr="http://lentaregion.ru/wp-content/uploads/2015/05/ov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357554" y="4286256"/>
            <a:ext cx="2214578" cy="137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000364" y="1000108"/>
            <a:ext cx="3643338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установки ушных электронных меток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крупному, мелкому рогатому скоту, северным оленям, свиньям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правое ухо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7" name="Picture 13" descr="C:\Users\vetkln\Desktop\Новая папка\dsc012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500306"/>
            <a:ext cx="1714512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8" name="Picture 14" descr="C:\Users\vetkln\Desktop\Новая папка\28100_297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2500306"/>
            <a:ext cx="1714512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s://resize.yandex.net/0_876fa_46173c45_M?url=https%3A%2F%2Fimg-fotki.yandex.ru%2Fget%2F6207%2F42722347.c9%2F0_876fa_46173c45_M&amp;width=222&amp;height=0&amp;typemap=gif%3Agif%3Bpng%3Apng%3B*%3Ajpeg%3B&amp;timestamp=1478450160&amp;crop=no&amp;enlarge=no&amp;key=55c7757af3466210a928a7a76b87cc2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000108"/>
            <a:ext cx="2478006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960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 anchor="b">
            <a:normAutofit lnSpcReduction="1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ПРЕИМУЩЕСТВА ВВЕДЕНИЯ ЭЛЕКТРОННОЙ ИДЕНТИФИКАЦИИ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Электронная идентификация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одна из передовых и перспективных технологий, позволяет вести стопроцентный учет поголовья, следить за здоровьем стада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28728" y="1500174"/>
            <a:ext cx="3000396" cy="857256"/>
          </a:xfrm>
          <a:prstGeom prst="roundRect">
            <a:avLst/>
          </a:prstGeom>
          <a:ln w="28575"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Полный учет поголовья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728" y="2500306"/>
            <a:ext cx="3000396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прироста/убыли поголовья животных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28728" y="3357562"/>
            <a:ext cx="3000396" cy="7858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перемещения животных и их идентификация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28728" y="4286256"/>
            <a:ext cx="3000396" cy="7858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проведения ветеринарных мероприятий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0" y="1500174"/>
            <a:ext cx="3214710" cy="8572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точной персонификации каждого животного с созданием его электронного паспорта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72000" y="2500306"/>
            <a:ext cx="3214710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Соответствие международным стандартам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 11784/ISO 11785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72000" y="3357562"/>
            <a:ext cx="3214710" cy="7858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владельца потерявшегося животного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72000" y="4286256"/>
            <a:ext cx="3214710" cy="7858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Исключение подмены животных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72000" y="5214950"/>
            <a:ext cx="3214710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Облегчение трудозатрат животноводов, ветеринарных специалистов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28728" y="5214950"/>
            <a:ext cx="3000396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санитарно-эпизоотической обстановки в регионе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43042" y="857232"/>
            <a:ext cx="6215106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введения электронной идентификации: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http://voropaeva.info/uploads/posts/2016-02/1454922539_fotol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001024" y="3214686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://cs-souz.ru/images/cms/data/is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35743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www.novo-port.com/images/joomlart/ourwork/sl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357430"/>
            <a:ext cx="1189961" cy="68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://dp-1c.ru/wp-content/uploads/2015/05/%D0%91%D1%83%D1%85-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214818"/>
            <a:ext cx="1050732" cy="8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://etsphoto.ru/photocache/f6/f61d34c2e1d43a075281bcb28cc73d3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42844" y="5214950"/>
            <a:ext cx="121444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://ruvera.ru/data/img/content/1441784009.8869seo_201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70559" y="785794"/>
            <a:ext cx="1273441" cy="70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://news.zvalley.ru/wp-content/uploads/2017/03/accounting_and_bookkeeping_services_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429000"/>
            <a:ext cx="1218072" cy="58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http://privathb.ru/wp-content/uploads/2015/02/021515_1638_1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1357298"/>
            <a:ext cx="10715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://www.membrana.ru/storage/img/b/bvd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2907" y="1428736"/>
            <a:ext cx="1361093" cy="93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http://www.kupicon.by/data/mod/article/1470310419_advantagesofgoingonlineinfographic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857232"/>
            <a:ext cx="1214446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http://img.clubic.com/04267534-photo-top-10-logiciels-gratuits-faciles-gratuits-mikeklo-logo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43900" y="5214950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st.depositphotos.com/1005920/2788/i/450/depositphotos_27888911-animal-footprint-icon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780000">
            <a:off x="8072462" y="4143380"/>
            <a:ext cx="906449" cy="9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60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281495643"/>
              </p:ext>
            </p:extLst>
          </p:nvPr>
        </p:nvGraphicFramePr>
        <p:xfrm>
          <a:off x="179512" y="2060848"/>
          <a:ext cx="878497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613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3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5EA226"/>
      </a:accent1>
      <a:accent2>
        <a:srgbClr val="0070C0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2199</TotalTime>
  <Words>426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 Электронная идентификация животных  на территории ханты-мансийского автономного округа - югры</vt:lpstr>
      <vt:lpstr>Слайд 2</vt:lpstr>
      <vt:lpstr>Слайд 3</vt:lpstr>
      <vt:lpstr>ПОРЯДОК ПРОВЕДЕНИЯ ИДЕНТИФИКАЦИИ ЖИВОТНЫХ  ПРИ ПОМОЩИ МИКРОЧИПОВ</vt:lpstr>
      <vt:lpstr>ПОРЯДОК ПРОВЕДЕНИЯ ИДЕНТИФИКАЦИИ ЖИВОТНЫХ  ПРИ ПОМОЩИ ушных электронных меток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vetkln</cp:lastModifiedBy>
  <cp:revision>182</cp:revision>
  <cp:lastPrinted>2015-04-06T05:19:31Z</cp:lastPrinted>
  <dcterms:created xsi:type="dcterms:W3CDTF">2015-04-02T13:12:59Z</dcterms:created>
  <dcterms:modified xsi:type="dcterms:W3CDTF">2017-05-10T05:10:51Z</dcterms:modified>
</cp:coreProperties>
</file>